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1" r:id="rId2"/>
    <p:sldId id="257" r:id="rId3"/>
    <p:sldId id="283" r:id="rId4"/>
    <p:sldId id="284" r:id="rId5"/>
    <p:sldId id="285" r:id="rId6"/>
    <p:sldId id="286" r:id="rId7"/>
    <p:sldId id="287" r:id="rId8"/>
    <p:sldId id="288" r:id="rId9"/>
    <p:sldId id="289" r:id="rId10"/>
    <p:sldId id="291" r:id="rId11"/>
    <p:sldId id="292" r:id="rId12"/>
    <p:sldId id="282" r:id="rId13"/>
    <p:sldId id="293" r:id="rId14"/>
    <p:sldId id="294" r:id="rId15"/>
    <p:sldId id="303" r:id="rId16"/>
    <p:sldId id="295" r:id="rId17"/>
    <p:sldId id="296" r:id="rId18"/>
    <p:sldId id="297" r:id="rId19"/>
    <p:sldId id="298" r:id="rId20"/>
    <p:sldId id="299" r:id="rId21"/>
    <p:sldId id="302" r:id="rId22"/>
    <p:sldId id="300" r:id="rId23"/>
    <p:sldId id="301" r:id="rId24"/>
    <p:sldId id="272" r:id="rId25"/>
    <p:sldId id="273" r:id="rId26"/>
    <p:sldId id="274" r:id="rId27"/>
    <p:sldId id="276" r:id="rId28"/>
    <p:sldId id="275" r:id="rId29"/>
    <p:sldId id="277" r:id="rId30"/>
    <p:sldId id="278" r:id="rId31"/>
    <p:sldId id="279" r:id="rId32"/>
    <p:sldId id="290" r:id="rId3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FFFCC"/>
    <a:srgbClr val="CC0000"/>
    <a:srgbClr val="990033"/>
    <a:srgbClr val="CCCCFF"/>
    <a:srgbClr val="66CCFF"/>
    <a:srgbClr val="CC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66"/>
    <p:restoredTop sz="92925"/>
  </p:normalViewPr>
  <p:slideViewPr>
    <p:cSldViewPr>
      <p:cViewPr varScale="1">
        <p:scale>
          <a:sx n="65" d="100"/>
          <a:sy n="65" d="100"/>
        </p:scale>
        <p:origin x="1000" y="20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2B3F0-EDE4-44B8-B776-50166290A825}" type="datetimeFigureOut">
              <a:rPr lang="en-US" smtClean="0"/>
              <a:t>5/7/20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014BF-74A0-4F9D-92CE-DEAB80DE68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6988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2B3F0-EDE4-44B8-B776-50166290A825}" type="datetimeFigureOut">
              <a:rPr lang="en-US" smtClean="0"/>
              <a:t>5/7/20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014BF-74A0-4F9D-92CE-DEAB80DE68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5933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2B3F0-EDE4-44B8-B776-50166290A825}" type="datetimeFigureOut">
              <a:rPr lang="en-US" smtClean="0"/>
              <a:t>5/7/20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014BF-74A0-4F9D-92CE-DEAB80DE68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7708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2B3F0-EDE4-44B8-B776-50166290A825}" type="datetimeFigureOut">
              <a:rPr lang="en-US" smtClean="0"/>
              <a:t>5/7/20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014BF-74A0-4F9D-92CE-DEAB80DE68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9596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2B3F0-EDE4-44B8-B776-50166290A825}" type="datetimeFigureOut">
              <a:rPr lang="en-US" smtClean="0"/>
              <a:t>5/7/20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014BF-74A0-4F9D-92CE-DEAB80DE68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4702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2B3F0-EDE4-44B8-B776-50166290A825}" type="datetimeFigureOut">
              <a:rPr lang="en-US" smtClean="0"/>
              <a:t>5/7/20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014BF-74A0-4F9D-92CE-DEAB80DE68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817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2B3F0-EDE4-44B8-B776-50166290A825}" type="datetimeFigureOut">
              <a:rPr lang="en-US" smtClean="0"/>
              <a:t>5/7/20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014BF-74A0-4F9D-92CE-DEAB80DE68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9715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2B3F0-EDE4-44B8-B776-50166290A825}" type="datetimeFigureOut">
              <a:rPr lang="en-US" smtClean="0"/>
              <a:t>5/7/20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014BF-74A0-4F9D-92CE-DEAB80DE68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2176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2B3F0-EDE4-44B8-B776-50166290A825}" type="datetimeFigureOut">
              <a:rPr lang="en-US" smtClean="0"/>
              <a:t>5/7/20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014BF-74A0-4F9D-92CE-DEAB80DE68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4671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2B3F0-EDE4-44B8-B776-50166290A825}" type="datetimeFigureOut">
              <a:rPr lang="en-US" smtClean="0"/>
              <a:t>5/7/20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014BF-74A0-4F9D-92CE-DEAB80DE68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7110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2B3F0-EDE4-44B8-B776-50166290A825}" type="datetimeFigureOut">
              <a:rPr lang="en-US" smtClean="0"/>
              <a:t>5/7/20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014BF-74A0-4F9D-92CE-DEAB80DE68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2186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52B3F0-EDE4-44B8-B776-50166290A825}" type="datetimeFigureOut">
              <a:rPr lang="en-US" smtClean="0"/>
              <a:t>5/7/20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4014BF-74A0-4F9D-92CE-DEAB80DE68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0115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eg"/><Relationship Id="rId3" Type="http://schemas.microsoft.com/office/2007/relationships/hdphoto" Target="../media/hdphoto5.wdp"/><Relationship Id="rId7" Type="http://schemas.openxmlformats.org/officeDocument/2006/relationships/image" Target="../media/image27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microsoft.com/office/2007/relationships/hdphoto" Target="../media/hdphoto7.wdp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microsoft.com/office/2007/relationships/hdphoto" Target="../media/hdphoto9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55.png"/><Relationship Id="rId2" Type="http://schemas.openxmlformats.org/officeDocument/2006/relationships/hyperlink" Target="http://ib.bioninja.com.au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hyperlink" Target="http://i-biology.net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://www.abpischools.org.uk/res/coResourceImport/modules/hormones/en-flash/geneticeng.cfm" TargetMode="Externa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microsoft.com/office/2007/relationships/hdphoto" Target="../media/hdphoto4.wdp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9144000" cy="6934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-1" y="381000"/>
            <a:ext cx="7467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392026"/>
            <a:ext cx="4457700" cy="2274973"/>
          </a:xfrm>
          <a:prstGeom prst="rect">
            <a:avLst/>
          </a:prstGeom>
          <a:solidFill>
            <a:srgbClr val="CC0000">
              <a:alpha val="69804"/>
            </a:srgbClr>
          </a:solidFill>
        </p:spPr>
        <p:txBody>
          <a:bodyPr>
            <a:normAutofit fontScale="900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100" b="1" dirty="0">
                <a:solidFill>
                  <a:srgbClr val="CCFFFF"/>
                </a:solidFill>
              </a:rPr>
              <a:t>Chromosomes (3.2)</a:t>
            </a:r>
            <a:br>
              <a:rPr lang="en-US" b="1" u="sng" dirty="0">
                <a:solidFill>
                  <a:srgbClr val="CCFFFF"/>
                </a:solidFill>
              </a:rPr>
            </a:br>
            <a:r>
              <a:rPr lang="en-US" sz="3300" u="sng" dirty="0">
                <a:solidFill>
                  <a:srgbClr val="CCFFFF"/>
                </a:solidFill>
              </a:rPr>
              <a:t>IB Diploma Biology</a:t>
            </a:r>
          </a:p>
          <a:p>
            <a:endParaRPr lang="en-US" sz="3300" u="sng" dirty="0">
              <a:solidFill>
                <a:srgbClr val="CCFFFF"/>
              </a:solidFill>
            </a:endParaRPr>
          </a:p>
          <a:p>
            <a:r>
              <a:rPr lang="en-US" sz="3300" dirty="0">
                <a:solidFill>
                  <a:srgbClr val="CCFFFF"/>
                </a:solidFill>
              </a:rPr>
              <a:t>By Sarah Bell and </a:t>
            </a:r>
          </a:p>
          <a:p>
            <a:r>
              <a:rPr lang="en-US" sz="3300" dirty="0">
                <a:solidFill>
                  <a:srgbClr val="CCFFFF"/>
                </a:solidFill>
              </a:rPr>
              <a:t>Jacob </a:t>
            </a:r>
            <a:r>
              <a:rPr lang="en-US" sz="3300" dirty="0" err="1">
                <a:solidFill>
                  <a:srgbClr val="CCFFFF"/>
                </a:solidFill>
              </a:rPr>
              <a:t>Cedarbaum</a:t>
            </a:r>
            <a:r>
              <a:rPr lang="en-US" sz="3300" dirty="0">
                <a:solidFill>
                  <a:srgbClr val="CCFFFF"/>
                </a:solidFill>
              </a:rPr>
              <a:t> </a:t>
            </a:r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4191000" y="5099908"/>
            <a:ext cx="4648201" cy="1148492"/>
          </a:xfrm>
          <a:prstGeom prst="rect">
            <a:avLst/>
          </a:prstGeom>
          <a:solidFill>
            <a:srgbClr val="CC0000">
              <a:alpha val="69804"/>
            </a:srgbClr>
          </a:solidFill>
        </p:spPr>
        <p:txBody>
          <a:bodyPr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2400" b="1" i="1" dirty="0">
                <a:solidFill>
                  <a:srgbClr val="FFFFCC"/>
                </a:solidFill>
              </a:rPr>
              <a:t>Essential Idea: </a:t>
            </a:r>
            <a:r>
              <a:rPr lang="en-US" sz="2400" i="1" dirty="0">
                <a:solidFill>
                  <a:srgbClr val="FFFFCC"/>
                </a:solidFill>
              </a:rPr>
              <a:t>The genetic material of organisms is packaged into units called chromosomes</a:t>
            </a:r>
          </a:p>
        </p:txBody>
      </p:sp>
    </p:spTree>
    <p:extLst>
      <p:ext uri="{BB962C8B-B14F-4D97-AF65-F5344CB8AC3E}">
        <p14:creationId xmlns:p14="http://schemas.microsoft.com/office/powerpoint/2010/main" val="11477974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6200" y="838200"/>
            <a:ext cx="4488872" cy="575542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600" dirty="0"/>
          </a:p>
          <a:p>
            <a:r>
              <a:rPr lang="en-US" sz="2400" b="1" i="1" dirty="0">
                <a:solidFill>
                  <a:srgbClr val="FF0000"/>
                </a:solidFill>
              </a:rPr>
              <a:t>REVIEW: </a:t>
            </a:r>
            <a:r>
              <a:rPr lang="en-US" sz="2100" b="1" i="1" dirty="0"/>
              <a:t>Homologous Chromosomes:</a:t>
            </a:r>
          </a:p>
          <a:p>
            <a:endParaRPr lang="en-US" sz="1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Chromosomes of the same size and structure, with the same sequence of genes </a:t>
            </a:r>
            <a:r>
              <a:rPr lang="en-US" sz="2000" dirty="0"/>
              <a:t>(</a:t>
            </a:r>
            <a:r>
              <a:rPr lang="en-US" sz="2000" i="1" dirty="0"/>
              <a:t>i.e. same genes at the same gene loci</a:t>
            </a:r>
            <a:r>
              <a:rPr lang="en-US" sz="20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Despite having the same genes, may have </a:t>
            </a:r>
            <a:r>
              <a:rPr lang="en-US" sz="2000" b="1" i="1" dirty="0"/>
              <a:t>different alleles </a:t>
            </a:r>
            <a:r>
              <a:rPr lang="en-US" sz="2000" dirty="0"/>
              <a:t>for the gene!</a:t>
            </a:r>
          </a:p>
          <a:p>
            <a:endParaRPr lang="en-US" sz="1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In humans, one of each chromosome type comes from the mother and one of each type comes from the father to make 22-23 homologous pairs*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In order to interbreed, two organisms must have homologous chromosome sets…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000" dirty="0"/>
          </a:p>
          <a:p>
            <a:r>
              <a:rPr lang="en-US" sz="1400" i="1" dirty="0"/>
              <a:t>*Since males have one X and one Y chromosome as their 23</a:t>
            </a:r>
            <a:r>
              <a:rPr lang="en-US" sz="1400" i="1" baseline="30000" dirty="0"/>
              <a:t>rd</a:t>
            </a:r>
            <a:r>
              <a:rPr lang="en-US" sz="1400" i="1" dirty="0"/>
              <a:t> pair, it is technically not homologous…</a:t>
            </a: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-13855" y="0"/>
            <a:ext cx="9157855" cy="762000"/>
          </a:xfrm>
          <a:prstGeom prst="rect">
            <a:avLst/>
          </a:prstGeom>
          <a:solidFill>
            <a:srgbClr val="CC0000">
              <a:alpha val="69804"/>
            </a:srgbClr>
          </a:solidFill>
        </p:spPr>
        <p:txBody>
          <a:bodyPr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100" b="1" dirty="0">
                <a:solidFill>
                  <a:srgbClr val="FFFFCC"/>
                </a:solidFill>
              </a:rPr>
              <a:t>3.2.U5 Homologous chromosomes carry the same sequence of genes but not necessarily the same alleles of those genes (REVIEW) </a:t>
            </a:r>
            <a:endParaRPr lang="en-US" sz="2100" b="1" i="1" dirty="0">
              <a:solidFill>
                <a:srgbClr val="FFFFCC"/>
              </a:solidFill>
            </a:endParaRPr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4745" y="838200"/>
            <a:ext cx="4461547" cy="56938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270246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888884"/>
            <a:ext cx="9005455" cy="5892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ubtitle 2"/>
          <p:cNvSpPr txBox="1">
            <a:spLocks/>
          </p:cNvSpPr>
          <p:nvPr/>
        </p:nvSpPr>
        <p:spPr>
          <a:xfrm>
            <a:off x="-13855" y="0"/>
            <a:ext cx="9157855" cy="762000"/>
          </a:xfrm>
          <a:prstGeom prst="rect">
            <a:avLst/>
          </a:prstGeom>
          <a:solidFill>
            <a:srgbClr val="CC0000">
              <a:alpha val="69804"/>
            </a:srgbClr>
          </a:solidFill>
        </p:spPr>
        <p:txBody>
          <a:bodyPr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100" b="1" dirty="0">
                <a:solidFill>
                  <a:srgbClr val="FFFFCC"/>
                </a:solidFill>
              </a:rPr>
              <a:t>3.2.U5 Homologous chromosomes carry the </a:t>
            </a:r>
            <a:r>
              <a:rPr lang="en-US" sz="2100" b="1" dirty="0"/>
              <a:t>same sequence of genes but not necessarily the same alleles of those genes (REVIEW) </a:t>
            </a:r>
            <a:endParaRPr lang="en-US" sz="2100" b="1" i="1" dirty="0"/>
          </a:p>
        </p:txBody>
      </p:sp>
    </p:spTree>
    <p:extLst>
      <p:ext uri="{BB962C8B-B14F-4D97-AF65-F5344CB8AC3E}">
        <p14:creationId xmlns:p14="http://schemas.microsoft.com/office/powerpoint/2010/main" val="17270246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803958"/>
            <a:ext cx="8763000" cy="59778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ubtitle 2"/>
          <p:cNvSpPr txBox="1">
            <a:spLocks/>
          </p:cNvSpPr>
          <p:nvPr/>
        </p:nvSpPr>
        <p:spPr>
          <a:xfrm>
            <a:off x="-13855" y="0"/>
            <a:ext cx="9157855" cy="762000"/>
          </a:xfrm>
          <a:prstGeom prst="rect">
            <a:avLst/>
          </a:prstGeom>
          <a:solidFill>
            <a:srgbClr val="CC0000">
              <a:alpha val="69804"/>
            </a:srgbClr>
          </a:solidFill>
        </p:spPr>
        <p:txBody>
          <a:bodyPr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100" b="1" dirty="0">
                <a:solidFill>
                  <a:srgbClr val="FFFFCC"/>
                </a:solidFill>
              </a:rPr>
              <a:t>3.2.U5 Homologous chromosomes carry the same sequence of genes but not necessarily the same alleles of those genes (REVIEW) </a:t>
            </a:r>
            <a:endParaRPr lang="en-US" sz="2100" b="1" i="1" dirty="0">
              <a:solidFill>
                <a:srgbClr val="FFFFCC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E671A5C-C90A-A840-A95A-3C786CAE1695}"/>
              </a:ext>
            </a:extLst>
          </p:cNvPr>
          <p:cNvSpPr txBox="1"/>
          <p:nvPr/>
        </p:nvSpPr>
        <p:spPr>
          <a:xfrm>
            <a:off x="2286000" y="5105400"/>
            <a:ext cx="1524000" cy="132343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/>
              <a:t>3 ways to determine homologous pairs </a:t>
            </a:r>
          </a:p>
        </p:txBody>
      </p:sp>
    </p:spTree>
    <p:extLst>
      <p:ext uri="{BB962C8B-B14F-4D97-AF65-F5344CB8AC3E}">
        <p14:creationId xmlns:p14="http://schemas.microsoft.com/office/powerpoint/2010/main" val="13350710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2"/>
          <p:cNvSpPr txBox="1">
            <a:spLocks/>
          </p:cNvSpPr>
          <p:nvPr/>
        </p:nvSpPr>
        <p:spPr>
          <a:xfrm>
            <a:off x="-13855" y="0"/>
            <a:ext cx="9157855" cy="685800"/>
          </a:xfrm>
          <a:prstGeom prst="rect">
            <a:avLst/>
          </a:prstGeom>
          <a:solidFill>
            <a:srgbClr val="CC0000">
              <a:alpha val="69804"/>
            </a:srgbClr>
          </a:solidFill>
        </p:spPr>
        <p:txBody>
          <a:bodyPr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100" b="1" dirty="0">
                <a:solidFill>
                  <a:srgbClr val="FFFFCC"/>
                </a:solidFill>
              </a:rPr>
              <a:t>3.2.A2 Comparison of genome size in T2 phage, </a:t>
            </a:r>
            <a:r>
              <a:rPr lang="en-US" sz="2100" b="1" i="1" dirty="0">
                <a:solidFill>
                  <a:srgbClr val="FFFFCC"/>
                </a:solidFill>
              </a:rPr>
              <a:t>Escherichia coli</a:t>
            </a:r>
            <a:r>
              <a:rPr lang="en-US" sz="2100" b="1" dirty="0">
                <a:solidFill>
                  <a:srgbClr val="FFFFCC"/>
                </a:solidFill>
              </a:rPr>
              <a:t>, </a:t>
            </a:r>
            <a:r>
              <a:rPr lang="en-US" sz="2100" b="1" i="1" dirty="0">
                <a:solidFill>
                  <a:srgbClr val="FFFFCC"/>
                </a:solidFill>
              </a:rPr>
              <a:t>Drosophila melanogaster</a:t>
            </a:r>
            <a:r>
              <a:rPr lang="en-US" sz="2100" b="1" dirty="0">
                <a:solidFill>
                  <a:srgbClr val="FFFFCC"/>
                </a:solidFill>
              </a:rPr>
              <a:t>, </a:t>
            </a:r>
            <a:r>
              <a:rPr lang="en-US" sz="2100" b="1" i="1" dirty="0">
                <a:solidFill>
                  <a:srgbClr val="FFFFCC"/>
                </a:solidFill>
              </a:rPr>
              <a:t>Homo sapiens</a:t>
            </a:r>
            <a:r>
              <a:rPr lang="en-US" sz="2100" b="1" dirty="0">
                <a:solidFill>
                  <a:srgbClr val="FFFFCC"/>
                </a:solidFill>
              </a:rPr>
              <a:t>, and </a:t>
            </a:r>
            <a:r>
              <a:rPr lang="en-US" sz="2100" b="1" i="1" dirty="0">
                <a:solidFill>
                  <a:srgbClr val="FFFFCC"/>
                </a:solidFill>
              </a:rPr>
              <a:t>Paris japonica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762000"/>
            <a:ext cx="5618019" cy="23638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52400" y="762000"/>
            <a:ext cx="3158836" cy="473975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900" dirty="0"/>
              <a:t>Genome sizes vary greatly among organisms</a:t>
            </a:r>
          </a:p>
          <a:p>
            <a:endParaRPr lang="en-US" sz="800" dirty="0"/>
          </a:p>
          <a:p>
            <a:r>
              <a:rPr lang="en-US" sz="1900" dirty="0"/>
              <a:t>Genome size </a:t>
            </a:r>
            <a:r>
              <a:rPr lang="en-US" sz="1900" u="sng" dirty="0"/>
              <a:t>sort of</a:t>
            </a:r>
            <a:r>
              <a:rPr lang="en-US" sz="1900" dirty="0"/>
              <a:t> </a:t>
            </a:r>
            <a:r>
              <a:rPr lang="en-US" sz="1900" i="1" dirty="0"/>
              <a:t>correlates </a:t>
            </a:r>
            <a:r>
              <a:rPr lang="en-US" sz="1900" dirty="0"/>
              <a:t>with organism complexity </a:t>
            </a:r>
            <a:r>
              <a:rPr lang="en-US" sz="1900" i="1" dirty="0"/>
              <a:t>but not directly… and there really isn’t a pattern.) </a:t>
            </a:r>
          </a:p>
          <a:p>
            <a:endParaRPr lang="en-US" sz="1200" dirty="0"/>
          </a:p>
          <a:p>
            <a:r>
              <a:rPr lang="en-US" sz="1900" dirty="0"/>
              <a:t>Viruses have smallest genomes (not living, though)</a:t>
            </a:r>
          </a:p>
          <a:p>
            <a:endParaRPr lang="en-US" sz="800" dirty="0"/>
          </a:p>
          <a:p>
            <a:endParaRPr lang="en-US" sz="800" dirty="0"/>
          </a:p>
          <a:p>
            <a:r>
              <a:rPr lang="en-US" sz="1900" b="1" dirty="0"/>
              <a:t>Proportion of DNA that acts as functional genes is variable</a:t>
            </a:r>
            <a:r>
              <a:rPr lang="en-US" sz="1900" dirty="0"/>
              <a:t>, as are the numbers of duplicated genes (i.e. strawberries have 8 copies of each chromosome)</a:t>
            </a:r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42" b="25431"/>
          <a:stretch/>
        </p:blipFill>
        <p:spPr bwMode="auto">
          <a:xfrm>
            <a:off x="152400" y="5577959"/>
            <a:ext cx="3124200" cy="12038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6300" y="5102764"/>
            <a:ext cx="1253836" cy="16790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5" name="Picture 5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148"/>
          <a:stretch/>
        </p:blipFill>
        <p:spPr bwMode="auto">
          <a:xfrm>
            <a:off x="3429000" y="5097607"/>
            <a:ext cx="1136072" cy="16841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6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3241532"/>
            <a:ext cx="2514600" cy="17677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736"/>
          <a:stretch/>
        </p:blipFill>
        <p:spPr>
          <a:xfrm>
            <a:off x="6061364" y="3623281"/>
            <a:ext cx="3082636" cy="232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0246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2"/>
          <p:cNvSpPr txBox="1">
            <a:spLocks/>
          </p:cNvSpPr>
          <p:nvPr/>
        </p:nvSpPr>
        <p:spPr>
          <a:xfrm>
            <a:off x="-13855" y="0"/>
            <a:ext cx="9157855" cy="685800"/>
          </a:xfrm>
          <a:prstGeom prst="rect">
            <a:avLst/>
          </a:prstGeom>
          <a:solidFill>
            <a:srgbClr val="CC0000">
              <a:alpha val="69804"/>
            </a:srgbClr>
          </a:solidFill>
        </p:spPr>
        <p:txBody>
          <a:bodyPr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100" b="1" dirty="0">
                <a:solidFill>
                  <a:srgbClr val="FFFFCC"/>
                </a:solidFill>
              </a:rPr>
              <a:t>3.2.S1-  Use of online databases to identify locus of a human gene and its protein product --- USE THE NEXT SLIDE TO FIGURE OUT GENE LOCI </a:t>
            </a:r>
            <a:endParaRPr lang="en-US" sz="2100" b="1" i="1" dirty="0">
              <a:solidFill>
                <a:srgbClr val="FFFFCC"/>
              </a:solidFill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0397221"/>
              </p:ext>
            </p:extLst>
          </p:nvPr>
        </p:nvGraphicFramePr>
        <p:xfrm>
          <a:off x="152400" y="914400"/>
          <a:ext cx="8763000" cy="44500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914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48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Gene 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Description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Chromosome</a:t>
                      </a:r>
                      <a:endParaRPr 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DRD4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Gene</a:t>
                      </a:r>
                      <a:r>
                        <a:rPr lang="en-US" sz="2000" baseline="0" dirty="0"/>
                        <a:t> codes for a Dopamine receptor implicated in a variety of neurological conditions, including bipolar disorder, Parkinson’s, Anorexia, etc.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11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CFTR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Gene that codes for a chloride channel membrane protein. A mutated allele of this</a:t>
                      </a:r>
                      <a:r>
                        <a:rPr lang="en-US" sz="2000" baseline="0" dirty="0"/>
                        <a:t> gene causes Cystic Fibrosis.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HBB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Gene codes for</a:t>
                      </a:r>
                      <a:r>
                        <a:rPr lang="en-US" sz="2000" baseline="0" dirty="0"/>
                        <a:t> the beta globin subunit of Hemoglobin. A mutated allele of this gene causes Sickle Cell Anemia.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11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F8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Gene codes for</a:t>
                      </a:r>
                      <a:r>
                        <a:rPr lang="en-US" sz="2000" baseline="0" dirty="0"/>
                        <a:t> blood clotting Factor VIII. A mutated allele of this gene causes Hemophilia.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X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TDF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Testis determining factor – Gene that codes for a fetus to develop as a male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Y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5486400"/>
            <a:ext cx="8839200" cy="12828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270246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2"/>
          <p:cNvSpPr txBox="1">
            <a:spLocks/>
          </p:cNvSpPr>
          <p:nvPr/>
        </p:nvSpPr>
        <p:spPr>
          <a:xfrm>
            <a:off x="-13855" y="0"/>
            <a:ext cx="9157855" cy="685800"/>
          </a:xfrm>
          <a:prstGeom prst="rect">
            <a:avLst/>
          </a:prstGeom>
          <a:solidFill>
            <a:srgbClr val="CC0000">
              <a:alpha val="69804"/>
            </a:srgbClr>
          </a:solidFill>
        </p:spPr>
        <p:txBody>
          <a:bodyPr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100" b="1" dirty="0">
                <a:solidFill>
                  <a:srgbClr val="FFFFCC"/>
                </a:solidFill>
              </a:rPr>
              <a:t>3.2.S1-  Use of online databases to identify locus of a human gene and its protein product</a:t>
            </a:r>
            <a:endParaRPr lang="en-US" sz="2100" b="1" i="1" dirty="0">
              <a:solidFill>
                <a:srgbClr val="FFFFCC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511" b="8386"/>
          <a:stretch/>
        </p:blipFill>
        <p:spPr>
          <a:xfrm>
            <a:off x="289809" y="692426"/>
            <a:ext cx="8550525" cy="57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132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47"/>
          <a:stretch/>
        </p:blipFill>
        <p:spPr bwMode="auto">
          <a:xfrm>
            <a:off x="1" y="533400"/>
            <a:ext cx="9144000" cy="632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ubtitle 2"/>
          <p:cNvSpPr txBox="1">
            <a:spLocks/>
          </p:cNvSpPr>
          <p:nvPr/>
        </p:nvSpPr>
        <p:spPr>
          <a:xfrm>
            <a:off x="-13855" y="0"/>
            <a:ext cx="9157855" cy="533400"/>
          </a:xfrm>
          <a:prstGeom prst="rect">
            <a:avLst/>
          </a:prstGeom>
          <a:solidFill>
            <a:srgbClr val="CC0000">
              <a:alpha val="69804"/>
            </a:srgbClr>
          </a:solidFill>
        </p:spPr>
        <p:txBody>
          <a:bodyPr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100" b="1" dirty="0">
                <a:solidFill>
                  <a:srgbClr val="FFFFCC"/>
                </a:solidFill>
              </a:rPr>
              <a:t>3.2.U7 Haploid nuclei have one chromosome of each pair – WE NEED TO REVIEW</a:t>
            </a:r>
            <a:endParaRPr lang="en-US" sz="2100" b="1" i="1" dirty="0">
              <a:solidFill>
                <a:srgbClr val="FFFFCC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52400" y="838200"/>
            <a:ext cx="4648200" cy="4478149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600" dirty="0"/>
          </a:p>
          <a:p>
            <a:r>
              <a:rPr lang="en-US" sz="2800" b="1" i="1" dirty="0">
                <a:solidFill>
                  <a:srgbClr val="0070C0"/>
                </a:solidFill>
              </a:rPr>
              <a:t>Haploid Nuclei:</a:t>
            </a:r>
          </a:p>
          <a:p>
            <a:endParaRPr lang="en-US" sz="1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One </a:t>
            </a:r>
            <a:r>
              <a:rPr lang="en-US" sz="2400" dirty="0"/>
              <a:t>of each chromosome type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In humans, haploid cells contain </a:t>
            </a:r>
            <a:r>
              <a:rPr lang="en-US" sz="2400" b="1" dirty="0"/>
              <a:t>23 chromosomes</a:t>
            </a:r>
          </a:p>
          <a:p>
            <a:endParaRPr lang="en-US" sz="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Haploid cells are </a:t>
            </a:r>
            <a:r>
              <a:rPr lang="en-US" sz="2400" b="1" dirty="0"/>
              <a:t>sex cells (gametes) </a:t>
            </a:r>
            <a:r>
              <a:rPr lang="en-US" sz="2400" dirty="0"/>
              <a:t>that fuse together during sexual reproduction – </a:t>
            </a:r>
            <a:r>
              <a:rPr lang="en-US" sz="2400" i="1" dirty="0"/>
              <a:t>egg and sperm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Haploid = </a:t>
            </a:r>
            <a:r>
              <a:rPr lang="en-US" sz="2400" b="1" i="1" dirty="0"/>
              <a:t>“Half” </a:t>
            </a:r>
            <a:r>
              <a:rPr lang="en-US" sz="2400" dirty="0"/>
              <a:t>of a full set of chromosomes…</a:t>
            </a:r>
          </a:p>
        </p:txBody>
      </p:sp>
      <p:pic>
        <p:nvPicPr>
          <p:cNvPr id="16385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838201"/>
            <a:ext cx="3924298" cy="24360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24935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2"/>
          <p:cNvSpPr txBox="1">
            <a:spLocks/>
          </p:cNvSpPr>
          <p:nvPr/>
        </p:nvSpPr>
        <p:spPr>
          <a:xfrm>
            <a:off x="-13855" y="0"/>
            <a:ext cx="9157855" cy="533400"/>
          </a:xfrm>
          <a:prstGeom prst="rect">
            <a:avLst/>
          </a:prstGeom>
          <a:solidFill>
            <a:srgbClr val="CC0000">
              <a:alpha val="69804"/>
            </a:srgbClr>
          </a:solidFill>
        </p:spPr>
        <p:txBody>
          <a:bodyPr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100" b="1" dirty="0">
                <a:solidFill>
                  <a:srgbClr val="FFFFCC"/>
                </a:solidFill>
              </a:rPr>
              <a:t>3.2.U6 Diploid nuclei have pairs of homologous chromosomes – </a:t>
            </a:r>
            <a:r>
              <a:rPr lang="en-US" sz="2000" b="1" dirty="0">
                <a:solidFill>
                  <a:srgbClr val="FFFFCC"/>
                </a:solidFill>
              </a:rPr>
              <a:t>NEED TO REVIEW </a:t>
            </a:r>
            <a:endParaRPr lang="en-US" sz="2000" b="1" i="1" dirty="0">
              <a:solidFill>
                <a:srgbClr val="FFFFCC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52400" y="838200"/>
            <a:ext cx="4876800" cy="5570756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600" dirty="0"/>
          </a:p>
          <a:p>
            <a:r>
              <a:rPr lang="en-US" sz="2800" b="1" i="1" dirty="0">
                <a:solidFill>
                  <a:srgbClr val="C00000"/>
                </a:solidFill>
              </a:rPr>
              <a:t>Diploid Nuclei:</a:t>
            </a:r>
          </a:p>
          <a:p>
            <a:endParaRPr lang="en-US" sz="1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Two </a:t>
            </a:r>
            <a:r>
              <a:rPr lang="en-US" sz="2400" dirty="0"/>
              <a:t>of each chromosome type (and so 2 copies of each gene*)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In humans, diploid cells contain </a:t>
            </a:r>
            <a:r>
              <a:rPr lang="en-US" sz="2400" b="1" dirty="0"/>
              <a:t>46 chromosomes </a:t>
            </a:r>
            <a:r>
              <a:rPr lang="en-US" sz="2400" dirty="0"/>
              <a:t>(2 x 23)</a:t>
            </a:r>
          </a:p>
          <a:p>
            <a:endParaRPr lang="en-US" sz="1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Haploid sperm and egg fuse in fertilization to produce diploid Zygote, which then divides by Mitosis to form embryo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Diploid cells are </a:t>
            </a:r>
            <a:r>
              <a:rPr lang="en-US" sz="2400" b="1" dirty="0"/>
              <a:t>body cells (somatic cells)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000" b="1" dirty="0"/>
          </a:p>
          <a:p>
            <a:r>
              <a:rPr lang="en-US" sz="1600" i="1" dirty="0"/>
              <a:t>*Males only have one copy of each gene on the X and Y sex chromosome</a:t>
            </a:r>
            <a:endParaRPr lang="en-US" sz="200" i="1" dirty="0"/>
          </a:p>
        </p:txBody>
      </p:sp>
      <p:pic>
        <p:nvPicPr>
          <p:cNvPr id="15361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685800"/>
            <a:ext cx="2514600" cy="59229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972800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2"/>
          <p:cNvSpPr txBox="1">
            <a:spLocks/>
          </p:cNvSpPr>
          <p:nvPr/>
        </p:nvSpPr>
        <p:spPr>
          <a:xfrm>
            <a:off x="-13855" y="0"/>
            <a:ext cx="9157855" cy="685800"/>
          </a:xfrm>
          <a:prstGeom prst="rect">
            <a:avLst/>
          </a:prstGeom>
          <a:solidFill>
            <a:srgbClr val="CC0000">
              <a:alpha val="69804"/>
            </a:srgbClr>
          </a:solidFill>
        </p:spPr>
        <p:txBody>
          <a:bodyPr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100" b="1" dirty="0">
                <a:solidFill>
                  <a:srgbClr val="FFFFCC"/>
                </a:solidFill>
              </a:rPr>
              <a:t>3.2.U8 - The number of chromosomes is a characteristic feature of members of a species</a:t>
            </a:r>
            <a:endParaRPr lang="en-US" sz="2100" b="1" i="1" dirty="0">
              <a:solidFill>
                <a:srgbClr val="FFFFCC"/>
              </a:solidFill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4683907" y="2402694"/>
            <a:ext cx="5974444" cy="26930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42455" y="685800"/>
            <a:ext cx="6310745" cy="61247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1" i="1" dirty="0"/>
              <a:t>Chromosome number is a fundamental feature that defines a species</a:t>
            </a:r>
            <a:r>
              <a:rPr lang="is-IS" sz="2200" b="1" i="1" dirty="0"/>
              <a:t>… organisms with different numbers of chromosomes are most likely </a:t>
            </a:r>
            <a:r>
              <a:rPr lang="is-IS" sz="2200" b="1" i="1" u="sng" dirty="0"/>
              <a:t>unable</a:t>
            </a:r>
            <a:r>
              <a:rPr lang="is-IS" sz="2200" b="1" i="1" dirty="0"/>
              <a:t> to interbreed </a:t>
            </a:r>
            <a:endParaRPr lang="en-US" sz="2200" b="1" i="1" dirty="0"/>
          </a:p>
          <a:p>
            <a:endParaRPr lang="en-US" sz="1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All members of a species have the same chromosome number (except for those with chromosomal abnormalities) </a:t>
            </a:r>
          </a:p>
          <a:p>
            <a:endParaRPr lang="en-US" sz="1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Chromosome number tends to be conserved across millions of years of evolution</a:t>
            </a:r>
          </a:p>
          <a:p>
            <a:endParaRPr lang="en-US" sz="1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In rare cases chromosomes can fuse together or split to change chromosome number of a species…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/>
              <a:t>During human evolution, two ancestral ape chromosomes fused to form modern day Chromosome 2 (</a:t>
            </a:r>
            <a:r>
              <a:rPr lang="en-US" sz="2200" i="1" dirty="0"/>
              <a:t>As a result, humans have 23 types of chromosomes, while ape species have 24 types of chromosomes</a:t>
            </a:r>
            <a:r>
              <a:rPr lang="en-US" sz="22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56363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996"/>
          <a:stretch/>
        </p:blipFill>
        <p:spPr bwMode="auto">
          <a:xfrm>
            <a:off x="-13855" y="762001"/>
            <a:ext cx="9157855" cy="60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ubtitle 2"/>
          <p:cNvSpPr txBox="1">
            <a:spLocks/>
          </p:cNvSpPr>
          <p:nvPr/>
        </p:nvSpPr>
        <p:spPr>
          <a:xfrm>
            <a:off x="-13855" y="0"/>
            <a:ext cx="9157855" cy="762000"/>
          </a:xfrm>
          <a:prstGeom prst="rect">
            <a:avLst/>
          </a:prstGeom>
          <a:solidFill>
            <a:srgbClr val="CC0000">
              <a:alpha val="69804"/>
            </a:srgbClr>
          </a:solidFill>
        </p:spPr>
        <p:txBody>
          <a:bodyPr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100" b="1" dirty="0">
                <a:solidFill>
                  <a:srgbClr val="FFFFCC"/>
                </a:solidFill>
              </a:rPr>
              <a:t>3.2.A3 - Comparison of diploid chromosome numbers of </a:t>
            </a:r>
            <a:r>
              <a:rPr lang="en-US" sz="2100" b="1" i="1" dirty="0">
                <a:solidFill>
                  <a:srgbClr val="FFFFCC"/>
                </a:solidFill>
              </a:rPr>
              <a:t>Homo sapiens</a:t>
            </a:r>
            <a:r>
              <a:rPr lang="en-US" sz="2100" b="1" dirty="0">
                <a:solidFill>
                  <a:srgbClr val="FFFFCC"/>
                </a:solidFill>
              </a:rPr>
              <a:t>, </a:t>
            </a:r>
            <a:r>
              <a:rPr lang="en-US" sz="2100" b="1" i="1" dirty="0">
                <a:solidFill>
                  <a:srgbClr val="FFFFCC"/>
                </a:solidFill>
              </a:rPr>
              <a:t>Pan troglodytes</a:t>
            </a:r>
            <a:r>
              <a:rPr lang="en-US" sz="2100" b="1" dirty="0">
                <a:solidFill>
                  <a:srgbClr val="FFFFCC"/>
                </a:solidFill>
              </a:rPr>
              <a:t>, </a:t>
            </a:r>
            <a:r>
              <a:rPr lang="en-US" sz="2100" b="1" i="1" dirty="0">
                <a:solidFill>
                  <a:srgbClr val="FFFFCC"/>
                </a:solidFill>
              </a:rPr>
              <a:t>Canis familiaris</a:t>
            </a:r>
            <a:r>
              <a:rPr lang="en-US" sz="2100" b="1" dirty="0">
                <a:solidFill>
                  <a:srgbClr val="FFFFCC"/>
                </a:solidFill>
              </a:rPr>
              <a:t>, </a:t>
            </a:r>
            <a:r>
              <a:rPr lang="en-US" sz="2100" b="1" i="1" dirty="0">
                <a:solidFill>
                  <a:srgbClr val="FFFFCC"/>
                </a:solidFill>
              </a:rPr>
              <a:t>Oryza sativa</a:t>
            </a:r>
            <a:r>
              <a:rPr lang="en-US" sz="2100" b="1" dirty="0">
                <a:solidFill>
                  <a:srgbClr val="FFFFCC"/>
                </a:solidFill>
              </a:rPr>
              <a:t>, and </a:t>
            </a:r>
            <a:r>
              <a:rPr lang="en-US" sz="2100" b="1" i="1" dirty="0">
                <a:solidFill>
                  <a:srgbClr val="FFFFCC"/>
                </a:solidFill>
              </a:rPr>
              <a:t>Parascaris equorum</a:t>
            </a:r>
          </a:p>
        </p:txBody>
      </p:sp>
      <p:pic>
        <p:nvPicPr>
          <p:cNvPr id="12289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751601"/>
            <a:ext cx="5410200" cy="318456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363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552" y="574246"/>
            <a:ext cx="4468447" cy="62837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ubtitle 2"/>
          <p:cNvSpPr txBox="1">
            <a:spLocks/>
          </p:cNvSpPr>
          <p:nvPr/>
        </p:nvSpPr>
        <p:spPr>
          <a:xfrm>
            <a:off x="-13855" y="0"/>
            <a:ext cx="9157855" cy="574246"/>
          </a:xfrm>
          <a:prstGeom prst="rect">
            <a:avLst/>
          </a:prstGeom>
          <a:solidFill>
            <a:srgbClr val="CC0000">
              <a:alpha val="69804"/>
            </a:srgbClr>
          </a:solidFill>
        </p:spPr>
        <p:txBody>
          <a:bodyPr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100" b="1" dirty="0">
                <a:solidFill>
                  <a:srgbClr val="FFFFCC"/>
                </a:solidFill>
              </a:rPr>
              <a:t>3.2.U1 Prokaryotes have one chromosome consisting of a circular DNA molecule</a:t>
            </a:r>
            <a:endParaRPr lang="en-US" sz="2100" b="1" i="1" dirty="0">
              <a:solidFill>
                <a:srgbClr val="FFFFCC"/>
              </a:solidFill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0787" y="4724400"/>
            <a:ext cx="2350813" cy="192405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52400" y="762000"/>
            <a:ext cx="4267200" cy="33701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Prokaryotic cells only have </a:t>
            </a:r>
            <a:r>
              <a:rPr lang="en-US" sz="2800" i="1" dirty="0"/>
              <a:t>one </a:t>
            </a:r>
            <a:r>
              <a:rPr lang="en-US" sz="2800" dirty="0"/>
              <a:t>chromosome:</a:t>
            </a:r>
          </a:p>
          <a:p>
            <a:endParaRPr lang="en-US" sz="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Chromosome is circular (</a:t>
            </a:r>
            <a:r>
              <a:rPr lang="en-US" sz="2000" i="1" dirty="0"/>
              <a:t>compared to linear eukaryotic chromosomes</a:t>
            </a:r>
            <a:r>
              <a:rPr lang="en-US" sz="20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One copy of each gene, except during cell division (Binary Fission!)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Chromosome is “naked” (</a:t>
            </a:r>
            <a:r>
              <a:rPr lang="en-US" sz="2000" i="1" dirty="0"/>
              <a:t>i.e. not associated with histone proteins like eukaryotic chromosomes</a:t>
            </a:r>
            <a:r>
              <a:rPr lang="en-US" sz="2000" dirty="0"/>
              <a:t>)</a:t>
            </a: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4345499"/>
            <a:ext cx="4925291" cy="2302952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019800" y="574246"/>
            <a:ext cx="31241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i="1" dirty="0">
                <a:solidFill>
                  <a:srgbClr val="FFFFCC"/>
                </a:solidFill>
              </a:rPr>
              <a:t>Micrograph showing the release of DNA from a lysed bacterial cell</a:t>
            </a:r>
          </a:p>
        </p:txBody>
      </p:sp>
    </p:spTree>
    <p:extLst>
      <p:ext uri="{BB962C8B-B14F-4D97-AF65-F5344CB8AC3E}">
        <p14:creationId xmlns:p14="http://schemas.microsoft.com/office/powerpoint/2010/main" val="31815135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3855" y="685800"/>
            <a:ext cx="9157855" cy="61722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ubtitle 2"/>
          <p:cNvSpPr txBox="1">
            <a:spLocks/>
          </p:cNvSpPr>
          <p:nvPr/>
        </p:nvSpPr>
        <p:spPr>
          <a:xfrm>
            <a:off x="-13855" y="0"/>
            <a:ext cx="9157855" cy="685800"/>
          </a:xfrm>
          <a:prstGeom prst="rect">
            <a:avLst/>
          </a:prstGeom>
          <a:solidFill>
            <a:srgbClr val="CC0000">
              <a:alpha val="69804"/>
            </a:srgbClr>
          </a:solidFill>
        </p:spPr>
        <p:txBody>
          <a:bodyPr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100" b="1" dirty="0">
                <a:solidFill>
                  <a:srgbClr val="FFFFCC"/>
                </a:solidFill>
              </a:rPr>
              <a:t>3.2.U10 -  Sex is determined by sex chromosomes and autosomes are chromosomes that do not determine sex</a:t>
            </a:r>
            <a:endParaRPr lang="en-US" sz="2100" b="1" i="1" dirty="0">
              <a:solidFill>
                <a:srgbClr val="FFFFCC"/>
              </a:solidFill>
            </a:endParaRP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1371600"/>
            <a:ext cx="3104444" cy="3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28600" y="997088"/>
            <a:ext cx="5562600" cy="550920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In humans, the 23</a:t>
            </a:r>
            <a:r>
              <a:rPr lang="en-US" sz="2400" b="1" baseline="30000" dirty="0">
                <a:solidFill>
                  <a:schemeClr val="bg1"/>
                </a:solidFill>
              </a:rPr>
              <a:t>rd</a:t>
            </a:r>
            <a:r>
              <a:rPr lang="en-US" sz="2400" b="1" dirty="0">
                <a:solidFill>
                  <a:schemeClr val="bg1"/>
                </a:solidFill>
              </a:rPr>
              <a:t> set of chromosomes determine gender:</a:t>
            </a:r>
          </a:p>
          <a:p>
            <a:endParaRPr lang="en-US" sz="1000" b="1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The X chromosome is large with a centromere in the middle (2000+ genes)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5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4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The Y chromosome is small with a centromere near the top (less than 100 genes)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5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The X chromosome carries genes necessary to human development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5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Y chromosome carries genes needed for male development</a:t>
            </a:r>
            <a:r>
              <a:rPr lang="is-IS" sz="2000" dirty="0">
                <a:solidFill>
                  <a:schemeClr val="bg1"/>
                </a:solidFill>
              </a:rPr>
              <a:t>… example SRY or TDF gene </a:t>
            </a:r>
            <a:endParaRPr lang="en-US" sz="2000" dirty="0">
              <a:solidFill>
                <a:schemeClr val="bg1"/>
              </a:solidFill>
            </a:endParaRPr>
          </a:p>
          <a:p>
            <a:endParaRPr lang="en-US" sz="500" dirty="0">
              <a:solidFill>
                <a:schemeClr val="bg1"/>
              </a:solidFill>
            </a:endParaRPr>
          </a:p>
          <a:p>
            <a:endParaRPr lang="en-US" sz="500" dirty="0">
              <a:solidFill>
                <a:schemeClr val="bg1"/>
              </a:solidFill>
            </a:endParaRPr>
          </a:p>
          <a:p>
            <a:endParaRPr lang="en-US" sz="5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The other 44 chromosomes are called </a:t>
            </a:r>
            <a:r>
              <a:rPr lang="en-US" sz="2000" b="1" dirty="0">
                <a:solidFill>
                  <a:schemeClr val="bg1"/>
                </a:solidFill>
              </a:rPr>
              <a:t>Autosomes </a:t>
            </a:r>
            <a:r>
              <a:rPr lang="en-US" sz="2000" dirty="0">
                <a:solidFill>
                  <a:schemeClr val="bg1"/>
                </a:solidFill>
              </a:rPr>
              <a:t>and they carry only non-sex-related genes</a:t>
            </a:r>
          </a:p>
          <a:p>
            <a:endParaRPr lang="en-US" sz="2000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i="1" dirty="0">
                <a:solidFill>
                  <a:schemeClr val="bg1"/>
                </a:solidFill>
              </a:rPr>
              <a:t>Homologous pairs 1-22 in males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i="1" dirty="0">
                <a:solidFill>
                  <a:schemeClr val="bg1"/>
                </a:solidFill>
              </a:rPr>
              <a:t>Homologous pairs 1-23 in females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248400" y="5410200"/>
            <a:ext cx="2647244" cy="83099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Which is the </a:t>
            </a:r>
            <a:r>
              <a:rPr lang="en-US" sz="2400">
                <a:solidFill>
                  <a:schemeClr val="bg1"/>
                </a:solidFill>
              </a:rPr>
              <a:t>X and which is the Y? </a:t>
            </a:r>
          </a:p>
        </p:txBody>
      </p:sp>
    </p:spTree>
    <p:extLst>
      <p:ext uri="{BB962C8B-B14F-4D97-AF65-F5344CB8AC3E}">
        <p14:creationId xmlns:p14="http://schemas.microsoft.com/office/powerpoint/2010/main" val="8434060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755939"/>
            <a:ext cx="8915400" cy="60384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ubtitle 2"/>
          <p:cNvSpPr txBox="1">
            <a:spLocks/>
          </p:cNvSpPr>
          <p:nvPr/>
        </p:nvSpPr>
        <p:spPr>
          <a:xfrm>
            <a:off x="-13855" y="0"/>
            <a:ext cx="9157855" cy="685800"/>
          </a:xfrm>
          <a:prstGeom prst="rect">
            <a:avLst/>
          </a:prstGeom>
          <a:solidFill>
            <a:srgbClr val="CC0000">
              <a:alpha val="69804"/>
            </a:srgbClr>
          </a:solidFill>
        </p:spPr>
        <p:txBody>
          <a:bodyPr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100" b="1" dirty="0">
                <a:solidFill>
                  <a:srgbClr val="FFFFCC"/>
                </a:solidFill>
              </a:rPr>
              <a:t>3.2.U10 Sex is determined by sex chromosomes and autosomes are chromosomes that do not determine sex</a:t>
            </a:r>
            <a:endParaRPr lang="en-US" sz="2100" b="1" i="1" dirty="0">
              <a:solidFill>
                <a:srgbClr val="FFFF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37787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2"/>
          <p:cNvSpPr txBox="1">
            <a:spLocks/>
          </p:cNvSpPr>
          <p:nvPr/>
        </p:nvSpPr>
        <p:spPr>
          <a:xfrm>
            <a:off x="-13855" y="0"/>
            <a:ext cx="9157855" cy="685800"/>
          </a:xfrm>
          <a:prstGeom prst="rect">
            <a:avLst/>
          </a:prstGeom>
          <a:solidFill>
            <a:srgbClr val="CC0000">
              <a:alpha val="69804"/>
            </a:srgbClr>
          </a:solidFill>
        </p:spPr>
        <p:txBody>
          <a:bodyPr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100" b="1" dirty="0">
                <a:solidFill>
                  <a:srgbClr val="FFFFCC"/>
                </a:solidFill>
              </a:rPr>
              <a:t>3.2.U9 - A karyogram (karyotype) shows the chromosomes of an organism in homologous pairs of decreasing length</a:t>
            </a:r>
            <a:endParaRPr lang="en-US" sz="2100" b="1" i="1" dirty="0">
              <a:solidFill>
                <a:srgbClr val="FFFFCC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76200" y="762000"/>
            <a:ext cx="8991600" cy="6074640"/>
            <a:chOff x="76200" y="762000"/>
            <a:chExt cx="8991600" cy="6074640"/>
          </a:xfrm>
        </p:grpSpPr>
        <p:pic>
          <p:nvPicPr>
            <p:cNvPr id="3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00" y="762000"/>
              <a:ext cx="8991600" cy="60746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" name="Rectangle 3"/>
            <p:cNvSpPr/>
            <p:nvPr/>
          </p:nvSpPr>
          <p:spPr>
            <a:xfrm>
              <a:off x="76200" y="4572000"/>
              <a:ext cx="3352800" cy="22646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4800600"/>
            <a:ext cx="2438400" cy="1909118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3429000" y="4191000"/>
            <a:ext cx="5638800" cy="26456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4800600"/>
            <a:ext cx="5638800" cy="19091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810000" y="4191000"/>
            <a:ext cx="4724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Also check for monosomy disorders.</a:t>
            </a:r>
          </a:p>
        </p:txBody>
      </p:sp>
    </p:spTree>
    <p:extLst>
      <p:ext uri="{BB962C8B-B14F-4D97-AF65-F5344CB8AC3E}">
        <p14:creationId xmlns:p14="http://schemas.microsoft.com/office/powerpoint/2010/main" val="16373583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2"/>
          <p:cNvSpPr txBox="1">
            <a:spLocks/>
          </p:cNvSpPr>
          <p:nvPr/>
        </p:nvSpPr>
        <p:spPr>
          <a:xfrm>
            <a:off x="-13855" y="0"/>
            <a:ext cx="9157855" cy="685800"/>
          </a:xfrm>
          <a:prstGeom prst="rect">
            <a:avLst/>
          </a:prstGeom>
          <a:solidFill>
            <a:srgbClr val="CC0000">
              <a:alpha val="69804"/>
            </a:srgbClr>
          </a:solidFill>
        </p:spPr>
        <p:txBody>
          <a:bodyPr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100" b="1" dirty="0">
                <a:solidFill>
                  <a:srgbClr val="FFFFCC"/>
                </a:solidFill>
              </a:rPr>
              <a:t>3.2.A4 -  Use of karyotypes to deduce sex and diagnose Down syndrome in humans.</a:t>
            </a:r>
            <a:endParaRPr lang="en-US" sz="2100" b="1" i="1" dirty="0">
              <a:solidFill>
                <a:srgbClr val="FFFFCC"/>
              </a:solidFill>
            </a:endParaRPr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599" y="838198"/>
            <a:ext cx="2662237" cy="220980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3200400"/>
            <a:ext cx="2662237" cy="350349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28600" y="914400"/>
            <a:ext cx="5867400" cy="567847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200" i="1" u="sng" dirty="0"/>
              <a:t>Deducing Sex: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XX = Female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XY = Male</a:t>
            </a:r>
          </a:p>
          <a:p>
            <a:endParaRPr lang="en-US" sz="1500" dirty="0"/>
          </a:p>
          <a:p>
            <a:r>
              <a:rPr lang="en-US" sz="2200" i="1" u="sng" dirty="0"/>
              <a:t>Deducing Chromosomal Abnormalities</a:t>
            </a:r>
            <a:endParaRPr lang="en-US" sz="1000" i="1" u="sng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Errors in Meiosis can lead to the formation of zygotes with abnormal chromosome numbers (</a:t>
            </a:r>
            <a:r>
              <a:rPr lang="en-US" sz="2000" i="1" dirty="0"/>
              <a:t>In humans, this is any number that is not 46 – 44 Autosomes, 2 Sex chromosomes</a:t>
            </a:r>
            <a:r>
              <a:rPr lang="en-US" sz="2000" dirty="0"/>
              <a:t>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b="1" i="1" dirty="0"/>
              <a:t>Trisomy:</a:t>
            </a:r>
            <a:r>
              <a:rPr lang="en-US" sz="2000" b="1" dirty="0"/>
              <a:t> </a:t>
            </a:r>
            <a:r>
              <a:rPr lang="en-US" sz="2000" dirty="0"/>
              <a:t>Having a </a:t>
            </a:r>
            <a:r>
              <a:rPr lang="en-US" sz="2000" i="1" dirty="0"/>
              <a:t>third </a:t>
            </a:r>
            <a:r>
              <a:rPr lang="en-US" sz="2000" dirty="0"/>
              <a:t>(extra) chromosome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b="1" i="1" dirty="0"/>
              <a:t>Monosomy: </a:t>
            </a:r>
            <a:r>
              <a:rPr lang="en-US" sz="2000" dirty="0"/>
              <a:t>Having </a:t>
            </a:r>
            <a:r>
              <a:rPr lang="en-US" sz="2000" i="1" dirty="0"/>
              <a:t>only one </a:t>
            </a:r>
            <a:r>
              <a:rPr lang="en-US" sz="2000" dirty="0"/>
              <a:t>chromosome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Down Syndrome </a:t>
            </a:r>
            <a:r>
              <a:rPr lang="en-US" sz="2000" dirty="0"/>
              <a:t>results from Trisomy of the 21</a:t>
            </a:r>
            <a:r>
              <a:rPr lang="en-US" sz="2000" baseline="30000" dirty="0"/>
              <a:t>st</a:t>
            </a:r>
            <a:r>
              <a:rPr lang="en-US" sz="2000" dirty="0"/>
              <a:t> chromosome…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900" dirty="0"/>
              <a:t>The most common genetic condition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900" dirty="0"/>
              <a:t>Causes physical and mental development delays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900" dirty="0"/>
              <a:t>50-60 year life expectancy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900" dirty="0"/>
              <a:t>~6,000 babies each year in the U.S.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900" dirty="0"/>
              <a:t>Risk is strongly correlated with maternal age</a:t>
            </a:r>
          </a:p>
        </p:txBody>
      </p:sp>
    </p:spTree>
    <p:extLst>
      <p:ext uri="{BB962C8B-B14F-4D97-AF65-F5344CB8AC3E}">
        <p14:creationId xmlns:p14="http://schemas.microsoft.com/office/powerpoint/2010/main" val="16373583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518"/>
          <a:stretch/>
        </p:blipFill>
        <p:spPr bwMode="auto">
          <a:xfrm>
            <a:off x="228600" y="381000"/>
            <a:ext cx="8839200" cy="58951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302730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767"/>
          <a:stretch/>
        </p:blipFill>
        <p:spPr bwMode="auto">
          <a:xfrm>
            <a:off x="152400" y="304800"/>
            <a:ext cx="8991600" cy="59574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193989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527" b="19300"/>
          <a:stretch/>
        </p:blipFill>
        <p:spPr bwMode="auto">
          <a:xfrm>
            <a:off x="152400" y="178042"/>
            <a:ext cx="8991600" cy="48373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519456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151"/>
          <a:stretch/>
        </p:blipFill>
        <p:spPr bwMode="auto">
          <a:xfrm>
            <a:off x="228600" y="152400"/>
            <a:ext cx="8686800" cy="43641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972347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088"/>
          <a:stretch/>
        </p:blipFill>
        <p:spPr bwMode="auto">
          <a:xfrm>
            <a:off x="228600" y="228600"/>
            <a:ext cx="8839200" cy="48698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187628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444"/>
          <a:stretch/>
        </p:blipFill>
        <p:spPr bwMode="auto">
          <a:xfrm>
            <a:off x="228600" y="152399"/>
            <a:ext cx="8839200" cy="43226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575221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2"/>
          <p:cNvSpPr txBox="1">
            <a:spLocks/>
          </p:cNvSpPr>
          <p:nvPr/>
        </p:nvSpPr>
        <p:spPr>
          <a:xfrm>
            <a:off x="-13855" y="0"/>
            <a:ext cx="9157855" cy="574246"/>
          </a:xfrm>
          <a:prstGeom prst="rect">
            <a:avLst/>
          </a:prstGeom>
          <a:solidFill>
            <a:srgbClr val="CC0000">
              <a:alpha val="69804"/>
            </a:srgbClr>
          </a:solidFill>
        </p:spPr>
        <p:txBody>
          <a:bodyPr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100" b="1" dirty="0">
                <a:solidFill>
                  <a:srgbClr val="FFFFCC"/>
                </a:solidFill>
              </a:rPr>
              <a:t>3.2.U1 Prokaryotes have one chromosome consisting of a circular DNA molecule</a:t>
            </a:r>
            <a:endParaRPr lang="en-US" sz="2100" b="1" i="1" dirty="0">
              <a:solidFill>
                <a:srgbClr val="FFFFCC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14400"/>
            <a:ext cx="9151905" cy="525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390331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139" b="18723"/>
          <a:stretch/>
        </p:blipFill>
        <p:spPr bwMode="auto">
          <a:xfrm>
            <a:off x="152401" y="152399"/>
            <a:ext cx="7238999" cy="5029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48332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908"/>
          <a:stretch/>
        </p:blipFill>
        <p:spPr bwMode="auto">
          <a:xfrm>
            <a:off x="228600" y="76200"/>
            <a:ext cx="8915400" cy="43711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96783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764"/>
            <a:ext cx="9144000" cy="746554"/>
          </a:xfrm>
          <a:solidFill>
            <a:schemeClr val="tx1"/>
          </a:solidFill>
        </p:spPr>
        <p:txBody>
          <a:bodyPr>
            <a:normAutofit fontScale="90000"/>
          </a:bodyPr>
          <a:lstStyle/>
          <a:p>
            <a:pPr algn="l"/>
            <a:r>
              <a:rPr lang="en-US" b="1" dirty="0">
                <a:solidFill>
                  <a:schemeClr val="bg1"/>
                </a:solidFill>
              </a:rPr>
              <a:t>Bibliography / Acknowledgments</a:t>
            </a:r>
          </a:p>
        </p:txBody>
      </p:sp>
      <p:pic>
        <p:nvPicPr>
          <p:cNvPr id="4" name="Picture 3">
            <a:hlinkClick r:id="rId2"/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8812" y="870284"/>
            <a:ext cx="4313694" cy="1074630"/>
          </a:xfrm>
          <a:prstGeom prst="rect">
            <a:avLst/>
          </a:prstGeom>
        </p:spPr>
      </p:pic>
      <p:pic>
        <p:nvPicPr>
          <p:cNvPr id="6" name="Picture 5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62171" y="976660"/>
            <a:ext cx="3065449" cy="2861086"/>
          </a:xfrm>
          <a:prstGeom prst="rect">
            <a:avLst/>
          </a:prstGeom>
        </p:spPr>
      </p:pic>
      <p:pic>
        <p:nvPicPr>
          <p:cNvPr id="7" name="Picture 6" descr="Screen Shot 2014-04-27 at 14.39.15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8812" y="2005889"/>
            <a:ext cx="3546845" cy="4690988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6019800" y="4051300"/>
            <a:ext cx="2731550" cy="918592"/>
            <a:chOff x="6019800" y="4051300"/>
            <a:chExt cx="2731550" cy="918592"/>
          </a:xfrm>
        </p:grpSpPr>
        <p:sp>
          <p:nvSpPr>
            <p:cNvPr id="9" name="TextBox 8"/>
            <p:cNvSpPr txBox="1"/>
            <p:nvPr/>
          </p:nvSpPr>
          <p:spPr>
            <a:xfrm>
              <a:off x="6096000" y="4114800"/>
              <a:ext cx="178138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u="sng" dirty="0">
                  <a:solidFill>
                    <a:schemeClr val="tx1"/>
                  </a:solidFill>
                </a:rPr>
                <a:t>Bob Smullen</a:t>
              </a:r>
              <a:endParaRPr lang="fr-FR" sz="2000" b="1" u="sng" dirty="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6019800" y="4051300"/>
              <a:ext cx="2731550" cy="918592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7384" y="4105275"/>
            <a:ext cx="828466" cy="8118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102185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2"/>
          <p:cNvSpPr txBox="1">
            <a:spLocks/>
          </p:cNvSpPr>
          <p:nvPr/>
        </p:nvSpPr>
        <p:spPr>
          <a:xfrm>
            <a:off x="-13855" y="0"/>
            <a:ext cx="9157855" cy="574246"/>
          </a:xfrm>
          <a:prstGeom prst="rect">
            <a:avLst/>
          </a:prstGeom>
          <a:solidFill>
            <a:srgbClr val="CC0000">
              <a:alpha val="69804"/>
            </a:srgbClr>
          </a:solidFill>
        </p:spPr>
        <p:txBody>
          <a:bodyPr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100" b="1" dirty="0">
                <a:solidFill>
                  <a:srgbClr val="FFFFCC"/>
                </a:solidFill>
              </a:rPr>
              <a:t>3.2.U2 Some prokaryotes also have plasmids but eukaryotes do not</a:t>
            </a:r>
            <a:endParaRPr lang="en-US" sz="2100" b="1" i="1" dirty="0">
              <a:solidFill>
                <a:srgbClr val="FFFFCC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533400"/>
            <a:ext cx="5373748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/>
              <a:t>Plasmids</a:t>
            </a:r>
            <a:r>
              <a:rPr lang="en-US" sz="2500" dirty="0"/>
              <a:t> are small extra DNA molecules often found in prokaryotic cells</a:t>
            </a:r>
          </a:p>
          <a:p>
            <a:endParaRPr lang="en-US" sz="500" dirty="0"/>
          </a:p>
          <a:p>
            <a:endParaRPr lang="en-US" sz="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Usually circular and ‘naked’ DNA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Contain a few genes that are not essential to cell function but may be useful to the cell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i="1" dirty="0"/>
              <a:t>i.e. Genes for antibiotic resistance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000" i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Not replicated at same time as the chromosome, so a cell may contain many copies of a plasmid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Easily transferred between cells and they can cross the species barrier! 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4150149" y="1878008"/>
            <a:ext cx="6147064" cy="36882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647572" y="4145685"/>
            <a:ext cx="2136005" cy="31639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16" y="4659649"/>
            <a:ext cx="1991684" cy="213600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5943602" y="6289253"/>
            <a:ext cx="31241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i="1" dirty="0">
                <a:solidFill>
                  <a:srgbClr val="FFFFCC"/>
                </a:solidFill>
              </a:rPr>
              <a:t>Two bacterial cells, joined by a pilus, engaged in plasmid transfer</a:t>
            </a:r>
          </a:p>
        </p:txBody>
      </p:sp>
    </p:spTree>
    <p:extLst>
      <p:ext uri="{BB962C8B-B14F-4D97-AF65-F5344CB8AC3E}">
        <p14:creationId xmlns:p14="http://schemas.microsoft.com/office/powerpoint/2010/main" val="33004267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2"/>
          <p:cNvSpPr txBox="1">
            <a:spLocks/>
          </p:cNvSpPr>
          <p:nvPr/>
        </p:nvSpPr>
        <p:spPr>
          <a:xfrm>
            <a:off x="-13855" y="0"/>
            <a:ext cx="9157855" cy="574246"/>
          </a:xfrm>
          <a:prstGeom prst="rect">
            <a:avLst/>
          </a:prstGeom>
          <a:solidFill>
            <a:srgbClr val="CC0000">
              <a:alpha val="69804"/>
            </a:srgbClr>
          </a:solidFill>
        </p:spPr>
        <p:txBody>
          <a:bodyPr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100" b="1" dirty="0">
                <a:solidFill>
                  <a:srgbClr val="FFFFCC"/>
                </a:solidFill>
              </a:rPr>
              <a:t>3.2.U2 Some prokaryotes also have plasmids but eukaryotes do not</a:t>
            </a:r>
            <a:endParaRPr lang="en-US" sz="2100" b="1" i="1" dirty="0">
              <a:solidFill>
                <a:srgbClr val="FFFFCC"/>
              </a:solidFill>
            </a:endParaRPr>
          </a:p>
        </p:txBody>
      </p:sp>
      <p:pic>
        <p:nvPicPr>
          <p:cNvPr id="3" name="Picture 2">
            <a:hlinkClick r:id="rId2"/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27"/>
          <a:stretch/>
        </p:blipFill>
        <p:spPr bwMode="auto">
          <a:xfrm>
            <a:off x="152399" y="2057400"/>
            <a:ext cx="8991601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152400" y="838199"/>
            <a:ext cx="86868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Plasmids</a:t>
            </a:r>
            <a:r>
              <a:rPr lang="en-US" sz="2400" dirty="0"/>
              <a:t> are also used by scientists to artificially transfer genes between species (</a:t>
            </a:r>
            <a:r>
              <a:rPr lang="en-US" sz="2400" i="1" dirty="0"/>
              <a:t>ex. E. coli modified to produce human Insulin</a:t>
            </a:r>
            <a:r>
              <a:rPr lang="en-US" sz="2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3004267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2"/>
          <p:cNvSpPr txBox="1">
            <a:spLocks/>
          </p:cNvSpPr>
          <p:nvPr/>
        </p:nvSpPr>
        <p:spPr>
          <a:xfrm>
            <a:off x="-13855" y="0"/>
            <a:ext cx="9157855" cy="685800"/>
          </a:xfrm>
          <a:prstGeom prst="rect">
            <a:avLst/>
          </a:prstGeom>
          <a:solidFill>
            <a:srgbClr val="CC0000">
              <a:alpha val="69804"/>
            </a:srgbClr>
          </a:solidFill>
        </p:spPr>
        <p:txBody>
          <a:bodyPr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100" b="1" dirty="0">
                <a:solidFill>
                  <a:srgbClr val="FFFFCC"/>
                </a:solidFill>
              </a:rPr>
              <a:t>3.2.A1 Cairn’s technique for measuring the length of DNA molecules by autoradiography</a:t>
            </a:r>
            <a:endParaRPr lang="en-US" sz="2100" b="1" i="1" dirty="0">
              <a:solidFill>
                <a:srgbClr val="FFFFCC"/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7" r="9173"/>
          <a:stretch/>
        </p:blipFill>
        <p:spPr bwMode="auto">
          <a:xfrm rot="5400000">
            <a:off x="1490663" y="-795334"/>
            <a:ext cx="6162675" cy="91440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5850" y="914401"/>
            <a:ext cx="2201938" cy="251460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-13855" y="685800"/>
            <a:ext cx="6603491" cy="6186309"/>
          </a:xfrm>
          <a:prstGeom prst="rect">
            <a:avLst/>
          </a:prstGeom>
          <a:solidFill>
            <a:srgbClr val="FFFFFF">
              <a:alpha val="60000"/>
            </a:srgb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b="1" dirty="0"/>
              <a:t>John Cairn</a:t>
            </a:r>
            <a:r>
              <a:rPr lang="en-US" sz="2200" dirty="0"/>
              <a:t>, British biochemist (1922- 2018)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Used </a:t>
            </a:r>
            <a:r>
              <a:rPr lang="en-US" sz="2200" b="1" dirty="0"/>
              <a:t>autoradiography</a:t>
            </a:r>
            <a:r>
              <a:rPr lang="en-US" sz="2200" dirty="0"/>
              <a:t> to visualize and measure DNA molecules in </a:t>
            </a:r>
            <a:r>
              <a:rPr lang="en-US" sz="2200" i="1" dirty="0"/>
              <a:t>E. coli </a:t>
            </a:r>
            <a:r>
              <a:rPr lang="en-US" sz="2200" dirty="0"/>
              <a:t>in 1963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i="1" dirty="0"/>
              <a:t>E. coli </a:t>
            </a:r>
            <a:r>
              <a:rPr lang="en-US" sz="2200" dirty="0"/>
              <a:t>grown with Thymine nucleotides that contained radioactive Hydrogen isotope, Tritium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200" dirty="0"/>
              <a:t>Thymine used so only </a:t>
            </a:r>
            <a:r>
              <a:rPr lang="en-US" sz="2200" i="1" dirty="0"/>
              <a:t>DNA</a:t>
            </a:r>
            <a:r>
              <a:rPr lang="en-US" sz="2200" dirty="0"/>
              <a:t> labeled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/>
              <a:t>Cells placed on dialysis membrane and lysed with lysozyme enzymes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/>
              <a:t>Coated in photographic emulsion and left in dark room for 2 months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/>
              <a:t>High energy electrons from tritium decay reacted with film emulsion, leaving dark lines showing DNA outline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Image showed </a:t>
            </a:r>
            <a:r>
              <a:rPr lang="en-US" sz="2200" i="1" dirty="0"/>
              <a:t>E. coli </a:t>
            </a:r>
            <a:r>
              <a:rPr lang="en-US" sz="2200" dirty="0"/>
              <a:t>had circular chromosome, ~1,100 µm long (E. coli cell is only 2 µm!)</a:t>
            </a:r>
          </a:p>
        </p:txBody>
      </p:sp>
    </p:spTree>
    <p:extLst>
      <p:ext uri="{BB962C8B-B14F-4D97-AF65-F5344CB8AC3E}">
        <p14:creationId xmlns:p14="http://schemas.microsoft.com/office/powerpoint/2010/main" val="33004267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2"/>
          <p:cNvSpPr txBox="1">
            <a:spLocks/>
          </p:cNvSpPr>
          <p:nvPr/>
        </p:nvSpPr>
        <p:spPr>
          <a:xfrm>
            <a:off x="-13855" y="0"/>
            <a:ext cx="9157855" cy="685800"/>
          </a:xfrm>
          <a:prstGeom prst="rect">
            <a:avLst/>
          </a:prstGeom>
          <a:solidFill>
            <a:srgbClr val="CC0000">
              <a:alpha val="69804"/>
            </a:srgbClr>
          </a:solidFill>
        </p:spPr>
        <p:txBody>
          <a:bodyPr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100" b="1" dirty="0">
                <a:solidFill>
                  <a:srgbClr val="FFFFCC"/>
                </a:solidFill>
              </a:rPr>
              <a:t>3.2.U3 Eukaryotic chromosomes are linear DNA molecules associated with histone proteins</a:t>
            </a:r>
            <a:endParaRPr lang="en-US" sz="2100" b="1" i="1" dirty="0">
              <a:solidFill>
                <a:srgbClr val="FFFFCC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200400" y="798288"/>
            <a:ext cx="5791200" cy="28777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Eukaryotic cells contain linear chromosomes associated with protein:</a:t>
            </a:r>
          </a:p>
          <a:p>
            <a:endParaRPr lang="en-US" sz="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DNA molecules are wrapped around globular </a:t>
            </a:r>
            <a:r>
              <a:rPr lang="en-US" sz="2000" b="1" dirty="0"/>
              <a:t>histone</a:t>
            </a:r>
            <a:r>
              <a:rPr lang="en-US" sz="2000" dirty="0"/>
              <a:t> proteins to form units called </a:t>
            </a:r>
            <a:r>
              <a:rPr lang="en-US" sz="2000" b="1" dirty="0"/>
              <a:t>nucleosomes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Loosely coiled into </a:t>
            </a:r>
            <a:r>
              <a:rPr lang="en-US" sz="2000" b="1" dirty="0"/>
              <a:t>chromatin</a:t>
            </a:r>
            <a:r>
              <a:rPr lang="en-US" sz="2000" dirty="0"/>
              <a:t> during Interphase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Supercoiled to form characteristic </a:t>
            </a:r>
            <a:r>
              <a:rPr lang="en-US" sz="2000" b="1" dirty="0"/>
              <a:t>chromosome</a:t>
            </a:r>
            <a:r>
              <a:rPr lang="en-US" sz="2000" dirty="0"/>
              <a:t> shape during Mitosis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75854"/>
            <a:ext cx="3048000" cy="347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953" b="7785"/>
          <a:stretch/>
        </p:blipFill>
        <p:spPr bwMode="auto">
          <a:xfrm>
            <a:off x="0" y="4322617"/>
            <a:ext cx="9144000" cy="25353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004267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2"/>
          <p:cNvSpPr txBox="1">
            <a:spLocks/>
          </p:cNvSpPr>
          <p:nvPr/>
        </p:nvSpPr>
        <p:spPr>
          <a:xfrm>
            <a:off x="-13855" y="0"/>
            <a:ext cx="9157855" cy="685800"/>
          </a:xfrm>
          <a:prstGeom prst="rect">
            <a:avLst/>
          </a:prstGeom>
          <a:solidFill>
            <a:srgbClr val="CC0000">
              <a:alpha val="69804"/>
            </a:srgbClr>
          </a:solidFill>
        </p:spPr>
        <p:txBody>
          <a:bodyPr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100" b="1" dirty="0">
                <a:solidFill>
                  <a:srgbClr val="FFFFCC"/>
                </a:solidFill>
              </a:rPr>
              <a:t>3.2.U3 Eukaryotic chromosomes are linear DNA molecules associated with histone proteins</a:t>
            </a:r>
            <a:endParaRPr lang="en-US" sz="2100" b="1" i="1" dirty="0">
              <a:solidFill>
                <a:srgbClr val="FFFFCC"/>
              </a:solidFill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855" y="1142282"/>
            <a:ext cx="9186616" cy="49537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004267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2"/>
          <p:cNvSpPr txBox="1">
            <a:spLocks/>
          </p:cNvSpPr>
          <p:nvPr/>
        </p:nvSpPr>
        <p:spPr>
          <a:xfrm>
            <a:off x="-13855" y="0"/>
            <a:ext cx="9157855" cy="685800"/>
          </a:xfrm>
          <a:prstGeom prst="rect">
            <a:avLst/>
          </a:prstGeom>
          <a:solidFill>
            <a:srgbClr val="CC0000">
              <a:alpha val="69804"/>
            </a:srgbClr>
          </a:solidFill>
        </p:spPr>
        <p:txBody>
          <a:bodyPr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100" b="1" dirty="0">
                <a:solidFill>
                  <a:srgbClr val="FFFFCC"/>
                </a:solidFill>
              </a:rPr>
              <a:t>3.2.U4 In a eukaryotic species there are different chromosomes that carry different genes</a:t>
            </a:r>
            <a:endParaRPr lang="en-US" sz="2100" b="1" i="1" dirty="0">
              <a:solidFill>
                <a:srgbClr val="FFFFCC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6200" y="762000"/>
            <a:ext cx="4267200" cy="541686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Eukaryotic cells contain different types of chromosomes with different genes</a:t>
            </a:r>
          </a:p>
          <a:p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Chromosomes differ in length and position of the centromere</a:t>
            </a:r>
          </a:p>
          <a:p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Humans have 23 different types of chromosomes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22 pairs of </a:t>
            </a:r>
            <a:r>
              <a:rPr lang="en-US" sz="2000" b="1" i="1" dirty="0"/>
              <a:t>Autosomes</a:t>
            </a:r>
            <a:r>
              <a:rPr lang="en-US" sz="2000" dirty="0"/>
              <a:t> (1-22)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1 pair of </a:t>
            </a:r>
            <a:r>
              <a:rPr lang="en-US" sz="2000" b="1" i="1" dirty="0"/>
              <a:t>Sex Chromosomes </a:t>
            </a:r>
            <a:r>
              <a:rPr lang="en-US" sz="2000" dirty="0"/>
              <a:t>(23)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Each chromosome carries a different set of genes in a specific order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The location of each gene on the chromosome is the </a:t>
            </a:r>
            <a:r>
              <a:rPr lang="en-US" sz="2000" b="1" dirty="0"/>
              <a:t>gene locus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8814" y="685800"/>
            <a:ext cx="3778512" cy="60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685800"/>
            <a:ext cx="4724400" cy="617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685800"/>
            <a:ext cx="4724400" cy="61750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" name="Group 3"/>
          <p:cNvGrpSpPr/>
          <p:nvPr/>
        </p:nvGrpSpPr>
        <p:grpSpPr>
          <a:xfrm>
            <a:off x="4404363" y="685800"/>
            <a:ext cx="4739637" cy="6172200"/>
            <a:chOff x="4404363" y="685800"/>
            <a:chExt cx="4739637" cy="6172200"/>
          </a:xfrm>
        </p:grpSpPr>
        <p:pic>
          <p:nvPicPr>
            <p:cNvPr id="7172" name="Picture 4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4363" y="3124200"/>
              <a:ext cx="4739637" cy="3733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175" name="Picture 7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4363" y="685800"/>
              <a:ext cx="4739637" cy="2438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300426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1438</TotalTime>
  <Words>1529</Words>
  <Application>Microsoft Macintosh PowerPoint</Application>
  <PresentationFormat>On-screen Show (4:3)</PresentationFormat>
  <Paragraphs>184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5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Bibliography / Acknowledgments</vt:lpstr>
    </vt:vector>
  </TitlesOfParts>
  <Company>Hewlett-Packard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Jacob</dc:creator>
  <cp:lastModifiedBy>Micah Bell</cp:lastModifiedBy>
  <cp:revision>49</cp:revision>
  <dcterms:created xsi:type="dcterms:W3CDTF">2014-05-15T12:34:50Z</dcterms:created>
  <dcterms:modified xsi:type="dcterms:W3CDTF">2020-05-07T19:53:27Z</dcterms:modified>
</cp:coreProperties>
</file>